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57"/>
    <a:srgbClr val="FFC305"/>
    <a:srgbClr val="FFD961"/>
    <a:srgbClr val="FF7875"/>
    <a:srgbClr val="6DD9FF"/>
    <a:srgbClr val="BAE18F"/>
    <a:srgbClr val="FFE48F"/>
    <a:srgbClr val="FFDD71"/>
    <a:srgbClr val="EAB2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50" d="100"/>
          <a:sy n="50" d="100"/>
        </p:scale>
        <p:origin x="5344" y="2056"/>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5/27/14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jpeg"/><Relationship Id="rId14"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49075"/>
            <a:ext cx="1308673" cy="10589935"/>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71431"/>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91400" y="15767035"/>
            <a:ext cx="12816840" cy="1323439"/>
          </a:xfrm>
          <a:prstGeom prst="rect">
            <a:avLst/>
          </a:prstGeom>
          <a:no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1840484" y="5049075"/>
            <a:ext cx="17513545" cy="1323439"/>
          </a:xfrm>
          <a:prstGeom prst="rect">
            <a:avLst/>
          </a:prstGeom>
          <a:noFill/>
        </p:spPr>
        <p:txBody>
          <a:bodyPr wrap="square" rtlCol="0">
            <a:spAutoFit/>
          </a:bodyPr>
          <a:lstStyle/>
          <a:p>
            <a:r>
              <a:rPr lang="en-US" sz="8000" dirty="0" smtClean="0"/>
              <a:t>Overview</a:t>
            </a:r>
          </a:p>
        </p:txBody>
      </p:sp>
      <p:sp>
        <p:nvSpPr>
          <p:cNvPr id="13" name="TextBox 12"/>
          <p:cNvSpPr txBox="1"/>
          <p:nvPr/>
        </p:nvSpPr>
        <p:spPr>
          <a:xfrm>
            <a:off x="1831943" y="10607071"/>
            <a:ext cx="17522086" cy="1323439"/>
          </a:xfrm>
          <a:prstGeom prst="rect">
            <a:avLst/>
          </a:prstGeom>
          <a:no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25397195" y="22980896"/>
            <a:ext cx="7261746" cy="5077896"/>
          </a:xfrm>
          <a:prstGeom prst="rect">
            <a:avLst/>
          </a:prstGeom>
        </p:spPr>
      </p:pic>
      <p:sp>
        <p:nvSpPr>
          <p:cNvPr id="21" name="TextBox 20"/>
          <p:cNvSpPr txBox="1"/>
          <p:nvPr/>
        </p:nvSpPr>
        <p:spPr>
          <a:xfrm>
            <a:off x="1831943" y="6519379"/>
            <a:ext cx="17522086" cy="2601792"/>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a:t>
            </a:r>
            <a:r>
              <a:rPr lang="en-US" sz="3200" dirty="0" smtClean="0"/>
              <a:t>Lack of</a:t>
            </a:r>
            <a:r>
              <a:rPr lang="en-US" sz="3200" dirty="0" smtClean="0"/>
              <a:t> </a:t>
            </a:r>
            <a:r>
              <a:rPr lang="en-US" sz="3200" dirty="0"/>
              <a:t>interest begins in elementary classrooms </a:t>
            </a:r>
            <a:r>
              <a:rPr lang="en-US" sz="3200" dirty="0" smtClean="0"/>
              <a:t>where 50% of 8</a:t>
            </a:r>
            <a:r>
              <a:rPr lang="en-US" sz="3200" baseline="30000" dirty="0" smtClean="0"/>
              <a:t>th</a:t>
            </a:r>
            <a:r>
              <a:rPr lang="en-US" sz="3200" dirty="0" smtClean="0"/>
              <a:t> graders have a hostile attitude towards math and science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err="1" smtClean="0"/>
              <a:t>SolidFire</a:t>
            </a:r>
            <a:endParaRPr lang="en-US" sz="3200" dirty="0"/>
          </a:p>
          <a:p>
            <a:r>
              <a:rPr lang="en-US" sz="3200" dirty="0"/>
              <a:t>F</a:t>
            </a:r>
            <a:r>
              <a:rPr lang="en-US" sz="3200" dirty="0" smtClean="0"/>
              <a:t>ounder </a:t>
            </a:r>
            <a:r>
              <a:rPr lang="en-US" sz="3200" dirty="0"/>
              <a:t>@ </a:t>
            </a:r>
            <a:r>
              <a:rPr lang="en-US" sz="3200" dirty="0" err="1" smtClean="0"/>
              <a:t>ErebusLabs</a:t>
            </a:r>
            <a:endParaRPr lang="en-US" sz="3200" dirty="0" smtClean="0"/>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p>
          <a:p>
            <a:pPr marL="457200" indent="-457200">
              <a:buAutoNum type="arabicPeriod"/>
            </a:pPr>
            <a:r>
              <a:rPr lang="en-US" sz="2400" dirty="0"/>
              <a:t>http://</a:t>
            </a:r>
            <a:r>
              <a:rPr lang="en-US" sz="2400" dirty="0" smtClean="0"/>
              <a:t>nationsreportcard.gov/reading_math_2013</a:t>
            </a:r>
            <a:endParaRPr lang="en-US" sz="2400" dirty="0"/>
          </a:p>
          <a:p>
            <a:pPr marL="457200" indent="-457200">
              <a:buAutoNum type="arabicPeriod"/>
            </a:pPr>
            <a:r>
              <a:rPr lang="en-US" sz="2400" dirty="0" smtClean="0"/>
              <a:t>Image courtesy of http</a:t>
            </a:r>
            <a:r>
              <a:rPr lang="en-US" sz="2400" dirty="0"/>
              <a:t>://</a:t>
            </a:r>
            <a:r>
              <a:rPr lang="en-US" sz="2400" dirty="0" smtClean="0"/>
              <a:t>www.businessandeducation.org/supporting-stem-pipeline</a:t>
            </a:r>
          </a:p>
          <a:p>
            <a:pPr marL="457200" indent="-457200">
              <a:buAutoNum type="arabicPeriod"/>
            </a:pPr>
            <a:r>
              <a:rPr lang="en-US" sz="2400" dirty="0"/>
              <a:t>Data source: NCES Digest of Education Statistics; Science &amp; Engineering Indicators </a:t>
            </a:r>
            <a:r>
              <a:rPr lang="en-US" sz="2400" dirty="0" smtClean="0"/>
              <a:t>2008</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1831943" y="12073922"/>
            <a:ext cx="12745134" cy="3503595"/>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ideas behind science and engineering is the first step to getting them interested in a STEM career later. We wanted to make the learning process as simple as plugging a sensor into a data collection device so students could focus on collecting data rather than programming complicated modules.</a:t>
            </a:r>
            <a:endParaRPr lang="en-US" sz="3200" kern="1200" dirty="0">
              <a:solidFill>
                <a:schemeClr val="tx1"/>
              </a:solidFill>
              <a:latin typeface="+mn-lt"/>
              <a:ea typeface="+mn-ea"/>
              <a:cs typeface="+mn-cs"/>
            </a:endParaRP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37616" y="16211612"/>
            <a:ext cx="3814967" cy="5491382"/>
          </a:xfrm>
          <a:prstGeom prst="rect">
            <a:avLst/>
          </a:prstGeom>
          <a:noFill/>
        </p:spPr>
        <p:txBody>
          <a:bodyPr wrap="square" rtlCol="0">
            <a:noAutofit/>
          </a:bodyPr>
          <a:lstStyle/>
          <a:p>
            <a:pPr algn="ctr"/>
            <a:r>
              <a:rPr lang="en-US" sz="5000" dirty="0" smtClean="0"/>
              <a:t>“50% of 8</a:t>
            </a:r>
            <a:r>
              <a:rPr lang="en-US" sz="5000" baseline="30000" dirty="0" smtClean="0"/>
              <a:t>th</a:t>
            </a:r>
            <a:r>
              <a:rPr lang="en-US" sz="5000" dirty="0" smtClean="0"/>
              <a:t> graders have a hostile attitude towards math &amp; science”</a:t>
            </a:r>
            <a:endParaRPr lang="en-US" sz="5000" dirty="0"/>
          </a:p>
        </p:txBody>
      </p:sp>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19" y="17590305"/>
            <a:ext cx="1423080" cy="1422690"/>
          </a:xfrm>
          <a:prstGeom prst="rect">
            <a:avLst/>
          </a:prstGeom>
        </p:spPr>
      </p:pic>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8" y="19647090"/>
            <a:ext cx="1423080" cy="1422690"/>
          </a:xfrm>
          <a:prstGeom prst="rect">
            <a:avLst/>
          </a:prstGeom>
        </p:spPr>
      </p:pic>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7" y="17590305"/>
            <a:ext cx="1423080" cy="1422690"/>
          </a:xfrm>
          <a:prstGeom prst="rect">
            <a:avLst/>
          </a:prstGeom>
        </p:spPr>
      </p:pic>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5062" y="12090697"/>
            <a:ext cx="3052418" cy="3052418"/>
          </a:xfrm>
          <a:prstGeom prst="rect">
            <a:avLst/>
          </a:prstGeom>
        </p:spPr>
      </p:pic>
      <p:sp>
        <p:nvSpPr>
          <p:cNvPr id="57" name="TextBox 56"/>
          <p:cNvSpPr txBox="1"/>
          <p:nvPr/>
        </p:nvSpPr>
        <p:spPr>
          <a:xfrm>
            <a:off x="20802021" y="6789787"/>
            <a:ext cx="12579046" cy="2768298"/>
          </a:xfrm>
          <a:prstGeom prst="rect">
            <a:avLst/>
          </a:prstGeom>
          <a:noFill/>
        </p:spPr>
        <p:txBody>
          <a:bodyPr wrap="square" rtlCol="0">
            <a:noAutofit/>
          </a:bodyPr>
          <a:lstStyle/>
          <a:p>
            <a:pPr algn="just"/>
            <a:r>
              <a:rPr lang="en-US" sz="3200" dirty="0" smtClean="0"/>
              <a:t>For the processor, we chose to use the Cypress </a:t>
            </a:r>
            <a:r>
              <a:rPr lang="en-US" sz="3200" dirty="0" err="1" smtClean="0"/>
              <a:t>PSoC</a:t>
            </a:r>
            <a:r>
              <a:rPr lang="en-US" sz="3200" dirty="0" smtClean="0"/>
              <a:t> 3 system on a chip. We chose this due to its low cost, feature set, and flexibility. The </a:t>
            </a:r>
            <a:r>
              <a:rPr lang="en-US" sz="3200" dirty="0" err="1" smtClean="0"/>
              <a:t>PSoC</a:t>
            </a:r>
            <a:r>
              <a:rPr lang="en-US" sz="3200" dirty="0" smtClean="0"/>
              <a:t> 3 architecture allows most pins to be used for any application (such as a GPIO or an ADC). It also has built in SRAM and EEPROM which helped us avoid the need for additional chips.</a:t>
            </a:r>
            <a:endParaRPr lang="en-US" sz="3200" dirty="0"/>
          </a:p>
        </p:txBody>
      </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13643" y="9993668"/>
            <a:ext cx="8504490" cy="5079070"/>
          </a:xfrm>
          <a:prstGeom prst="rect">
            <a:avLst/>
          </a:prstGeom>
        </p:spPr>
      </p:pic>
      <p:pic>
        <p:nvPicPr>
          <p:cNvPr id="36" name="Picture 35"/>
          <p:cNvPicPr>
            <a:picLocks noChangeAspect="1"/>
          </p:cNvPicPr>
          <p:nvPr/>
        </p:nvPicPr>
        <p:blipFill>
          <a:blip r:embed="rId12"/>
          <a:stretch>
            <a:fillRect/>
          </a:stretch>
        </p:blipFill>
        <p:spPr>
          <a:xfrm>
            <a:off x="20970673" y="24299183"/>
            <a:ext cx="4178223" cy="3685117"/>
          </a:xfrm>
          <a:prstGeom prst="rect">
            <a:avLst/>
          </a:prstGeom>
        </p:spPr>
      </p:pic>
      <p:pic>
        <p:nvPicPr>
          <p:cNvPr id="31" name="Picture 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837659" y="6541077"/>
            <a:ext cx="6322365" cy="4022128"/>
          </a:xfrm>
          <a:prstGeom prst="rect">
            <a:avLst/>
          </a:prstGeom>
        </p:spPr>
      </p:pic>
      <p:sp>
        <p:nvSpPr>
          <p:cNvPr id="60" name="TextBox 59"/>
          <p:cNvSpPr txBox="1"/>
          <p:nvPr/>
        </p:nvSpPr>
        <p:spPr>
          <a:xfrm>
            <a:off x="29640842" y="11786817"/>
            <a:ext cx="12476463" cy="2062103"/>
          </a:xfrm>
          <a:prstGeom prst="rect">
            <a:avLst/>
          </a:prstGeom>
          <a:noFill/>
        </p:spPr>
        <p:txBody>
          <a:bodyPr wrap="square" rtlCol="0">
            <a:spAutoFit/>
          </a:bodyPr>
          <a:lstStyle/>
          <a:p>
            <a:pPr algn="just"/>
            <a:r>
              <a:rPr lang="en-US" sz="3200" dirty="0" smtClean="0"/>
              <a:t>The </a:t>
            </a:r>
            <a:r>
              <a:rPr lang="en-US" sz="3200" dirty="0" err="1" smtClean="0"/>
              <a:t>PSoC</a:t>
            </a:r>
            <a:r>
              <a:rPr lang="en-US" sz="3200" dirty="0" smtClean="0"/>
              <a:t> Creator </a:t>
            </a:r>
            <a:r>
              <a:rPr lang="en-US" sz="3200" dirty="0" smtClean="0"/>
              <a:t>software </a:t>
            </a:r>
            <a:r>
              <a:rPr lang="en-US" sz="3200" dirty="0" smtClean="0"/>
              <a:t>is used to program the </a:t>
            </a:r>
            <a:r>
              <a:rPr lang="en-US" sz="3200" dirty="0" err="1" smtClean="0"/>
              <a:t>PSoC</a:t>
            </a:r>
            <a:r>
              <a:rPr lang="en-US" sz="3200" dirty="0" smtClean="0"/>
              <a:t> 3 hosts APIs </a:t>
            </a:r>
            <a:r>
              <a:rPr lang="en-US" sz="3200" smtClean="0"/>
              <a:t>and utilizes </a:t>
            </a:r>
            <a:r>
              <a:rPr lang="en-US" sz="3200" dirty="0" smtClean="0"/>
              <a:t>block diagram based programming. While quite a bit of code still needed to be written by hand, the well documented APIs included in the software facilitated the rapid design of our prototype.</a:t>
            </a:r>
            <a:endParaRPr lang="en-US" sz="3200" dirty="0"/>
          </a:p>
        </p:txBody>
      </p:sp>
      <p:cxnSp>
        <p:nvCxnSpPr>
          <p:cNvPr id="46" name="Straight Arrow Connector 45"/>
          <p:cNvCxnSpPr/>
          <p:nvPr/>
        </p:nvCxnSpPr>
        <p:spPr>
          <a:xfrm>
            <a:off x="27091544" y="9092866"/>
            <a:ext cx="774611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41732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0802020" y="15597228"/>
            <a:ext cx="12162620" cy="2062103"/>
          </a:xfrm>
          <a:prstGeom prst="rect">
            <a:avLst/>
          </a:prstGeom>
          <a:noFill/>
        </p:spPr>
        <p:txBody>
          <a:bodyPr wrap="square" rtlCol="0">
            <a:spAutoFit/>
          </a:bodyPr>
          <a:lstStyle/>
          <a:p>
            <a:pPr algn="just"/>
            <a:r>
              <a:rPr lang="en-US" sz="3200" dirty="0" smtClean="0"/>
              <a:t>Our board design was done using the free version of </a:t>
            </a:r>
            <a:r>
              <a:rPr lang="en-US" sz="3200" dirty="0" err="1" smtClean="0"/>
              <a:t>CadSoft’s</a:t>
            </a:r>
            <a:r>
              <a:rPr lang="en-US" sz="3200" dirty="0" smtClean="0"/>
              <a:t> Eagle PCB layout software. Additionally, the </a:t>
            </a:r>
            <a:r>
              <a:rPr lang="en-US" sz="3200" dirty="0" err="1" smtClean="0"/>
              <a:t>PSoC</a:t>
            </a:r>
            <a:r>
              <a:rPr lang="en-US" sz="3200" dirty="0" smtClean="0"/>
              <a:t> Creator software is free to download with no limits. This way schools or individuals who wish to work with our files are free to do so without the restriction of cost. </a:t>
            </a:r>
            <a:endParaRPr lang="en-US" sz="3200" dirty="0"/>
          </a:p>
        </p:txBody>
      </p:sp>
      <p:grpSp>
        <p:nvGrpSpPr>
          <p:cNvPr id="42" name="Group 41"/>
          <p:cNvGrpSpPr/>
          <p:nvPr/>
        </p:nvGrpSpPr>
        <p:grpSpPr>
          <a:xfrm>
            <a:off x="6938210" y="8823339"/>
            <a:ext cx="11963747" cy="3041405"/>
            <a:chOff x="6938210" y="8823339"/>
            <a:chExt cx="11963747" cy="3041405"/>
          </a:xfrm>
        </p:grpSpPr>
        <p:pic>
          <p:nvPicPr>
            <p:cNvPr id="59" name="Picture 2" descr="http://www.businessandeducation.org/sites/default/files/userfiles/pipeline_690px.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4206" y="8823339"/>
              <a:ext cx="8707751" cy="304140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6938210" y="9829800"/>
              <a:ext cx="3255994" cy="685800"/>
              <a:chOff x="6938210" y="9677400"/>
              <a:chExt cx="3255994" cy="685800"/>
            </a:xfrm>
          </p:grpSpPr>
          <p:sp>
            <p:nvSpPr>
              <p:cNvPr id="15" name="TextBox 14"/>
              <p:cNvSpPr txBox="1"/>
              <p:nvPr/>
            </p:nvSpPr>
            <p:spPr>
              <a:xfrm>
                <a:off x="6938210" y="9829800"/>
                <a:ext cx="3255994" cy="369332"/>
              </a:xfrm>
              <a:prstGeom prst="rect">
                <a:avLst/>
              </a:prstGeom>
              <a:noFill/>
            </p:spPr>
            <p:txBody>
              <a:bodyPr wrap="square" rtlCol="0">
                <a:spAutoFit/>
              </a:bodyPr>
              <a:lstStyle/>
              <a:p>
                <a:pPr algn="r"/>
                <a:r>
                  <a:rPr lang="en-US" sz="1800" dirty="0" smtClean="0"/>
                  <a:t>The STEM pipeline problem</a:t>
                </a:r>
                <a:r>
                  <a:rPr lang="en-US" sz="1800" baseline="30000" dirty="0" smtClean="0"/>
                  <a:t>4,5</a:t>
                </a:r>
                <a:endParaRPr lang="en-US" sz="1800" dirty="0"/>
              </a:p>
            </p:txBody>
          </p:sp>
          <p:cxnSp>
            <p:nvCxnSpPr>
              <p:cNvPr id="19" name="Straight Connector 18"/>
              <p:cNvCxnSpPr/>
              <p:nvPr/>
            </p:nvCxnSpPr>
            <p:spPr>
              <a:xfrm>
                <a:off x="7308918" y="9677400"/>
                <a:ext cx="279159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7308918" y="10363200"/>
                <a:ext cx="2791592" cy="0"/>
              </a:xfrm>
              <a:prstGeom prst="line">
                <a:avLst/>
              </a:prstGeom>
            </p:spPr>
            <p:style>
              <a:lnRef idx="1">
                <a:schemeClr val="dk1"/>
              </a:lnRef>
              <a:fillRef idx="0">
                <a:schemeClr val="dk1"/>
              </a:fillRef>
              <a:effectRef idx="0">
                <a:schemeClr val="dk1"/>
              </a:effectRef>
              <a:fontRef idx="minor">
                <a:schemeClr val="tx1"/>
              </a:fontRef>
            </p:style>
          </p:cxnSp>
        </p:grpSp>
      </p:grpSp>
      <p:sp>
        <p:nvSpPr>
          <p:cNvPr id="58" name="TextBox 57"/>
          <p:cNvSpPr txBox="1"/>
          <p:nvPr/>
        </p:nvSpPr>
        <p:spPr>
          <a:xfrm>
            <a:off x="20802021" y="5029200"/>
            <a:ext cx="21782893" cy="1323439"/>
          </a:xfrm>
          <a:prstGeom prst="rect">
            <a:avLst/>
          </a:prstGeom>
          <a:noFill/>
        </p:spPr>
        <p:txBody>
          <a:bodyPr wrap="square" rtlCol="0">
            <a:spAutoFit/>
          </a:bodyPr>
          <a:lstStyle/>
          <a:p>
            <a:r>
              <a:rPr lang="en-US" sz="8000" dirty="0" smtClean="0"/>
              <a:t>Implementation</a:t>
            </a:r>
            <a:endParaRPr lang="en-US" sz="8000" dirty="0"/>
          </a:p>
        </p:txBody>
      </p:sp>
      <p:sp>
        <p:nvSpPr>
          <p:cNvPr id="62" name="TextBox 61"/>
          <p:cNvSpPr txBox="1"/>
          <p:nvPr/>
        </p:nvSpPr>
        <p:spPr>
          <a:xfrm>
            <a:off x="20802020" y="17770578"/>
            <a:ext cx="21316510" cy="1323439"/>
          </a:xfrm>
          <a:prstGeom prst="rect">
            <a:avLst/>
          </a:prstGeom>
          <a:noFill/>
        </p:spPr>
        <p:txBody>
          <a:bodyPr wrap="square" rtlCol="0">
            <a:spAutoFit/>
          </a:bodyPr>
          <a:lstStyle/>
          <a:p>
            <a:pPr algn="r"/>
            <a:r>
              <a:rPr lang="en-US" sz="8000" dirty="0" smtClean="0"/>
              <a:t>Final Result</a:t>
            </a:r>
            <a:endParaRPr lang="en-US" sz="8000" dirty="0"/>
          </a:p>
        </p:txBody>
      </p:sp>
      <p:sp>
        <p:nvSpPr>
          <p:cNvPr id="64" name="TextBox 63"/>
          <p:cNvSpPr txBox="1"/>
          <p:nvPr/>
        </p:nvSpPr>
        <p:spPr>
          <a:xfrm>
            <a:off x="20802020" y="20068639"/>
            <a:ext cx="12278314" cy="2062103"/>
          </a:xfrm>
          <a:prstGeom prst="rect">
            <a:avLst/>
          </a:prstGeom>
          <a:noFill/>
        </p:spPr>
        <p:txBody>
          <a:bodyPr wrap="square" rtlCol="0">
            <a:spAutoFit/>
          </a:bodyPr>
          <a:lstStyle/>
          <a:p>
            <a:pPr algn="just"/>
            <a:r>
              <a:rPr lang="en-US" sz="3200" dirty="0" smtClean="0"/>
              <a:t>Our board design was done using the free version of </a:t>
            </a:r>
            <a:r>
              <a:rPr lang="en-US" sz="3200" dirty="0" err="1" smtClean="0"/>
              <a:t>CadSoft’s</a:t>
            </a:r>
            <a:r>
              <a:rPr lang="en-US" sz="3200" dirty="0" smtClean="0"/>
              <a:t> Eagle PCB layout software. Additionally, the </a:t>
            </a:r>
            <a:r>
              <a:rPr lang="en-US" sz="3200" dirty="0" err="1" smtClean="0"/>
              <a:t>PSoC</a:t>
            </a:r>
            <a:r>
              <a:rPr lang="en-US" sz="3200" dirty="0" smtClean="0"/>
              <a:t> Creator </a:t>
            </a:r>
            <a:r>
              <a:rPr lang="en-US" sz="3200" dirty="0" smtClean="0"/>
              <a:t>software is free to download with no limits. This way schools or individuals who wish to work with our files are free to do so without the restriction of cost. </a:t>
            </a:r>
            <a:endParaRPr lang="en-US" sz="3200"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3375</TotalTime>
  <Words>526</Words>
  <Application>Microsoft Macintosh PowerPoint</Application>
  <PresentationFormat>Custom</PresentationFormat>
  <Paragraphs>38</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Chris Clary</cp:lastModifiedBy>
  <cp:revision>104</cp:revision>
  <dcterms:created xsi:type="dcterms:W3CDTF">2008-12-19T19:08:39Z</dcterms:created>
  <dcterms:modified xsi:type="dcterms:W3CDTF">2014-05-27T17:23:29Z</dcterms:modified>
</cp:coreProperties>
</file>